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4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17 Means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Sampling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4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the probability that </a:t>
            </a:r>
            <a:r>
              <a:rPr lang="en-US" u="sng" dirty="0" smtClean="0"/>
              <a:t>a person </a:t>
            </a:r>
            <a:r>
              <a:rPr lang="en-US" dirty="0" smtClean="0"/>
              <a:t>would have </a:t>
            </a:r>
            <a:r>
              <a:rPr lang="en-US" u="sng" dirty="0" smtClean="0"/>
              <a:t>an IQ score </a:t>
            </a:r>
            <a:r>
              <a:rPr lang="en-US" dirty="0" smtClean="0"/>
              <a:t>of 85 or less given that the mean IQ is 100 and the standard deviation is 10.  </a:t>
            </a:r>
            <a:endParaRPr lang="en-US" dirty="0"/>
          </a:p>
        </p:txBody>
      </p:sp>
      <p:pic>
        <p:nvPicPr>
          <p:cNvPr id="4" name="Picture 3" descr="Image result for normal curve pic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3886200" cy="186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4552024"/>
            <a:ext cx="946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58574" y="4921356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IQ score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4481376">
            <a:off x="2100819" y="4881287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4916865">
            <a:off x="1066799" y="483853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4815343">
            <a:off x="457200" y="48519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169799">
            <a:off x="1571907" y="479695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4938168">
            <a:off x="3662963" y="4881287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4403324">
            <a:off x="3123388" y="488128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4663962">
            <a:off x="2625778" y="489629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47800" y="3810000"/>
            <a:ext cx="0" cy="742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09600" y="3810000"/>
            <a:ext cx="838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511646" y="2976664"/>
                <a:ext cx="4284634" cy="1457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ambria Math"/>
                  </a:rPr>
                  <a:t>Sketch the graph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𝑧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85−100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dirty="0" smtClean="0"/>
                  <a:t> = -1.5</a:t>
                </a:r>
              </a:p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latin typeface="Cambria Math"/>
                      </a:rPr>
                      <m:t>normalcdf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−100,−1.5)=0.0</m:t>
                    </m:r>
                  </m:oMath>
                </a14:m>
                <a:r>
                  <a:rPr lang="en-US" sz="2000" dirty="0" smtClean="0"/>
                  <a:t>66807</a:t>
                </a:r>
              </a:p>
              <a:p>
                <a:r>
                  <a:rPr lang="en-US" sz="2000" dirty="0" smtClean="0"/>
                  <a:t>About 6.7%</a:t>
                </a:r>
                <a:endParaRPr lang="en-US" sz="20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646" y="2976664"/>
                <a:ext cx="4284634" cy="1457258"/>
              </a:xfrm>
              <a:prstGeom prst="rect">
                <a:avLst/>
              </a:prstGeom>
              <a:blipFill rotWithShape="1">
                <a:blip r:embed="rId3"/>
                <a:stretch>
                  <a:fillRect l="-1422" t="-2092" r="-853" b="-6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407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want…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</a:t>
            </a:r>
            <a:r>
              <a:rPr lang="en-US" dirty="0"/>
              <a:t>the probability that </a:t>
            </a:r>
            <a:r>
              <a:rPr lang="en-US" u="sng" dirty="0" smtClean="0"/>
              <a:t>4 people </a:t>
            </a:r>
            <a:r>
              <a:rPr lang="en-US" dirty="0"/>
              <a:t>would have an </a:t>
            </a:r>
            <a:r>
              <a:rPr lang="en-US" u="sng" dirty="0" smtClean="0"/>
              <a:t>average IQ score </a:t>
            </a:r>
            <a:r>
              <a:rPr lang="en-US" dirty="0"/>
              <a:t>of 85 or less given that the mean IQ is 100 and the standard deviation is 10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are now taking a sample and averaging the data from that sample.  (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b="1" dirty="0" smtClean="0"/>
              <a:t>Sampling Distribution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 understand how our graph will be different, we need to understand about the Central Limit Theorem.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6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18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3655657" cy="222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U18_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19200"/>
            <a:ext cx="388461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U18_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719" y="3730321"/>
            <a:ext cx="366553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IT18-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66034" y="3764368"/>
            <a:ext cx="407193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304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die is tossed 10,000 times.  Then 2-dice, 5-dice, and 20-dice are tossed 10,000 times and their </a:t>
            </a:r>
            <a:r>
              <a:rPr lang="en-US" b="1" u="sng" dirty="0" smtClean="0"/>
              <a:t>averages</a:t>
            </a:r>
            <a:r>
              <a:rPr lang="en-US" dirty="0" smtClean="0"/>
              <a:t> are graphed below.  What happens to the shape, center, and spread in the progression?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9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094" y="5410200"/>
            <a:ext cx="1464106" cy="682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286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previous exercise illustrates the  </a:t>
            </a:r>
            <a:r>
              <a:rPr lang="en-US" sz="2800" b="1" u="sng" dirty="0" smtClean="0"/>
              <a:t>Central Limit Theorem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For larger and larger sample size </a:t>
            </a:r>
            <a:r>
              <a:rPr lang="en-US" sz="2800" i="1" dirty="0" smtClean="0"/>
              <a:t>n</a:t>
            </a:r>
            <a:r>
              <a:rPr lang="en-US" sz="2800" dirty="0" smtClean="0"/>
              <a:t>, we expect the </a:t>
            </a:r>
            <a:r>
              <a:rPr lang="en-US" sz="2800" b="1" u="sng" dirty="0" smtClean="0"/>
              <a:t>Sampling Distribution’s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shape</a:t>
            </a:r>
            <a:r>
              <a:rPr lang="en-US" sz="2800" dirty="0" smtClean="0"/>
              <a:t> </a:t>
            </a:r>
            <a:r>
              <a:rPr lang="en-US" sz="2800" dirty="0"/>
              <a:t>to become more Normal (</a:t>
            </a:r>
            <a:r>
              <a:rPr lang="en-US" sz="2800" dirty="0" err="1"/>
              <a:t>unimodal</a:t>
            </a:r>
            <a:r>
              <a:rPr lang="en-US" sz="2800" dirty="0"/>
              <a:t> and symmetric)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center</a:t>
            </a:r>
            <a:r>
              <a:rPr lang="en-US" sz="2800" dirty="0" smtClean="0"/>
              <a:t> </a:t>
            </a:r>
            <a:r>
              <a:rPr lang="en-US" sz="2800" dirty="0"/>
              <a:t>to stay the </a:t>
            </a:r>
            <a:r>
              <a:rPr lang="en-US" sz="2800" dirty="0" smtClean="0"/>
              <a:t>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spread</a:t>
            </a:r>
            <a:r>
              <a:rPr lang="en-US" sz="2800" dirty="0" smtClean="0"/>
              <a:t> to become smaller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6094" y="4953000"/>
                <a:ext cx="9003042" cy="11396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How much smaller?  </a:t>
                </a:r>
              </a:p>
              <a:p>
                <a:r>
                  <a:rPr lang="en-US" sz="2800" dirty="0" smtClean="0"/>
                  <a:t>SD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dirty="0" smtClean="0"/>
                  <a:t>   where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standard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deviation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of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the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population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94" y="4953000"/>
                <a:ext cx="9003042" cy="1139671"/>
              </a:xfrm>
              <a:prstGeom prst="rect">
                <a:avLst/>
              </a:prstGeom>
              <a:blipFill rotWithShape="1">
                <a:blip r:embed="rId2"/>
                <a:stretch>
                  <a:fillRect l="-1354" t="-5376" b="-2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6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94945" y="928673"/>
            <a:ext cx="4148455" cy="198292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Calculate the probability that </a:t>
            </a:r>
            <a:r>
              <a:rPr lang="en-US" sz="2500" u="sng" dirty="0"/>
              <a:t>a person </a:t>
            </a:r>
            <a:r>
              <a:rPr lang="en-US" sz="2500" dirty="0"/>
              <a:t>would have </a:t>
            </a:r>
            <a:r>
              <a:rPr lang="en-US" sz="2500" u="sng" dirty="0"/>
              <a:t>an IQ score </a:t>
            </a:r>
            <a:r>
              <a:rPr lang="en-US" sz="2500" dirty="0"/>
              <a:t>of 85 or </a:t>
            </a:r>
            <a:r>
              <a:rPr lang="en-US" sz="2500" dirty="0" smtClean="0"/>
              <a:t>less.</a:t>
            </a:r>
            <a:endParaRPr lang="en-US" sz="25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930294"/>
            <a:ext cx="4132635" cy="190821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Calculate the probability that </a:t>
            </a:r>
            <a:r>
              <a:rPr lang="en-US" sz="2500" u="sng" dirty="0"/>
              <a:t>4 people </a:t>
            </a:r>
            <a:r>
              <a:rPr lang="en-US" sz="2500" dirty="0"/>
              <a:t>would have an </a:t>
            </a:r>
            <a:r>
              <a:rPr lang="en-US" sz="2500" u="sng" dirty="0"/>
              <a:t>average IQ score </a:t>
            </a:r>
            <a:r>
              <a:rPr lang="en-US" sz="2500" dirty="0"/>
              <a:t>of 85 </a:t>
            </a:r>
            <a:r>
              <a:rPr lang="en-US" sz="2500" dirty="0" smtClean="0"/>
              <a:t>or less.</a:t>
            </a:r>
            <a:endParaRPr lang="en-US" sz="25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4945" y="191630"/>
            <a:ext cx="87382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</a:t>
            </a:r>
            <a:r>
              <a:rPr lang="en-US" sz="2400" dirty="0"/>
              <a:t>that the mean IQ is 100 and the standard deviation is 10.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64090" y="930294"/>
            <a:ext cx="84110" cy="53943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04800" y="3627447"/>
                <a:ext cx="3797322" cy="2007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𝑧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85−100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dirty="0"/>
                  <a:t> = -1.5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>
                          <a:latin typeface="Cambria Math"/>
                        </a:rPr>
                        <m:t>normalcdf</m:t>
                      </m:r>
                      <m:r>
                        <m:rPr>
                          <m:nor/>
                        </m:rPr>
                        <a:rPr lang="en-US" sz="2400"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latin typeface="Cambria Math"/>
                        </a:rPr>
                        <m:t>−100,−1.5)=</m:t>
                      </m:r>
                    </m:oMath>
                  </m:oMathPara>
                </a14:m>
                <a:endParaRPr lang="en-US" sz="24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0.0</m:t>
                    </m:r>
                  </m:oMath>
                </a14:m>
                <a:r>
                  <a:rPr lang="en-US" sz="2400" dirty="0"/>
                  <a:t>66807</a:t>
                </a:r>
              </a:p>
              <a:p>
                <a:r>
                  <a:rPr lang="en-US" sz="2400" dirty="0"/>
                  <a:t>About 6.7%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627447"/>
                <a:ext cx="3797322" cy="2007216"/>
              </a:xfrm>
              <a:prstGeom prst="rect">
                <a:avLst/>
              </a:prstGeom>
              <a:blipFill rotWithShape="1">
                <a:blip r:embed="rId2"/>
                <a:stretch>
                  <a:fillRect l="-2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5086754" y="3170247"/>
            <a:ext cx="184744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072974" y="3352800"/>
                <a:ext cx="3564887" cy="292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Cambria Math"/>
                  </a:rPr>
                  <a:t>SD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=5</m:t>
                    </m:r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endParaRPr lang="en-US" sz="24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𝑧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85−100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:r>
                  <a:rPr lang="en-US" sz="2400" dirty="0" smtClean="0"/>
                  <a:t>-3</a:t>
                </a:r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>
                          <a:latin typeface="Cambria Math"/>
                        </a:rPr>
                        <m:t>normalcdf</m:t>
                      </m:r>
                      <m:r>
                        <m:rPr>
                          <m:nor/>
                        </m:rPr>
                        <a:rPr lang="en-US" sz="2400"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latin typeface="Cambria Math"/>
                        </a:rPr>
                        <m:t>−100,−</m:t>
                      </m:r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i="1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US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0.0</m:t>
                      </m:r>
                      <m:r>
                        <a:rPr lang="en-US" sz="2400" b="0" i="1" smtClean="0">
                          <a:latin typeface="Cambria Math"/>
                        </a:rPr>
                        <m:t>0134997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About </a:t>
                </a:r>
                <a:r>
                  <a:rPr lang="en-US" sz="2400" dirty="0" smtClean="0"/>
                  <a:t>0.1%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974" y="3352800"/>
                <a:ext cx="3564887" cy="2922147"/>
              </a:xfrm>
              <a:prstGeom prst="rect">
                <a:avLst/>
              </a:prstGeom>
              <a:blipFill rotWithShape="1">
                <a:blip r:embed="rId3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80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the Central Limit Theorem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Independence </a:t>
            </a:r>
            <a:r>
              <a:rPr lang="en-US" sz="2800" b="1" dirty="0">
                <a:solidFill>
                  <a:srgbClr val="000000"/>
                </a:solidFill>
              </a:rPr>
              <a:t>Assumption: </a:t>
            </a:r>
            <a:r>
              <a:rPr lang="en-US" sz="2800" dirty="0">
                <a:solidFill>
                  <a:srgbClr val="000000"/>
                </a:solidFill>
              </a:rPr>
              <a:t>The sampled values must be independent of each other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Randomization </a:t>
            </a:r>
            <a:r>
              <a:rPr lang="en-US" sz="2800" b="1" dirty="0">
                <a:solidFill>
                  <a:srgbClr val="000000"/>
                </a:solidFill>
              </a:rPr>
              <a:t>Condition:</a:t>
            </a:r>
            <a:r>
              <a:rPr lang="en-US" sz="2800" dirty="0">
                <a:solidFill>
                  <a:srgbClr val="000000"/>
                </a:solidFill>
              </a:rPr>
              <a:t>  The data values must be sampled randomly.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10% Condition: </a:t>
            </a:r>
            <a:r>
              <a:rPr lang="en-US" sz="2800" dirty="0">
                <a:solidFill>
                  <a:srgbClr val="000000"/>
                </a:solidFill>
              </a:rPr>
              <a:t>When the sample is drawn without replacement, the sample size, </a:t>
            </a:r>
            <a:r>
              <a:rPr lang="en-US" sz="2800" i="1" dirty="0">
                <a:solidFill>
                  <a:srgbClr val="000000"/>
                </a:solidFill>
              </a:rPr>
              <a:t>n</a:t>
            </a:r>
            <a:r>
              <a:rPr lang="en-US" sz="2800" dirty="0">
                <a:solidFill>
                  <a:srgbClr val="000000"/>
                </a:solidFill>
              </a:rPr>
              <a:t>, should be no more than 10% of the population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Sample Size Assumption: </a:t>
            </a:r>
            <a:r>
              <a:rPr lang="en-US" sz="2800" dirty="0">
                <a:solidFill>
                  <a:srgbClr val="000000"/>
                </a:solidFill>
              </a:rPr>
              <a:t>The sample size must be sufficiently large</a:t>
            </a:r>
            <a:r>
              <a:rPr lang="en-US" sz="2800" dirty="0" smtClean="0">
                <a:solidFill>
                  <a:srgbClr val="000000"/>
                </a:solidFill>
              </a:rPr>
              <a:t>.  </a:t>
            </a:r>
            <a:endParaRPr lang="en-US" sz="2800" dirty="0">
              <a:solidFill>
                <a:srgbClr val="00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endParaRPr lang="en-US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38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Carbon monoxide (CO) emissions for a certain kind of car vary with a mean 2.9 g/mi and standard deviation 0.4 g/mi.  </a:t>
            </a:r>
          </a:p>
          <a:p>
            <a:endParaRPr lang="en-US" sz="2400" dirty="0"/>
          </a:p>
          <a:p>
            <a:pPr marL="342900" indent="-342900">
              <a:buAutoNum type="alphaLcParenR"/>
            </a:pPr>
            <a:r>
              <a:rPr lang="en-US" sz="2400" dirty="0" smtClean="0"/>
              <a:t>What is the probability that </a:t>
            </a:r>
            <a:r>
              <a:rPr lang="en-US" sz="2400" u="sng" dirty="0" smtClean="0"/>
              <a:t>one car</a:t>
            </a:r>
            <a:r>
              <a:rPr lang="en-US" sz="2400" dirty="0" smtClean="0"/>
              <a:t> has a CO emission between 3.0 and 3.1 g/mi?  Draw a sketch.  (</a:t>
            </a:r>
            <a:r>
              <a:rPr lang="en-US" sz="2400" dirty="0" err="1" smtClean="0"/>
              <a:t>Ans</a:t>
            </a:r>
            <a:r>
              <a:rPr lang="en-US" sz="2400" dirty="0" smtClean="0"/>
              <a:t> 9.3%)</a:t>
            </a:r>
          </a:p>
          <a:p>
            <a:pPr marL="342900" indent="-342900">
              <a:buAutoNum type="alphaLcParenR"/>
            </a:pPr>
            <a:endParaRPr lang="en-US" sz="2400" dirty="0"/>
          </a:p>
          <a:p>
            <a:pPr marL="342900" indent="-342900">
              <a:buAutoNum type="alphaLcParenR"/>
            </a:pPr>
            <a:endParaRPr lang="en-US" sz="2400" dirty="0" smtClean="0"/>
          </a:p>
          <a:p>
            <a:pPr marL="342900" indent="-342900">
              <a:buAutoNum type="alphaLcParenR"/>
            </a:pPr>
            <a:endParaRPr lang="en-US" sz="2400" dirty="0" smtClean="0"/>
          </a:p>
          <a:p>
            <a:pPr marL="342900" indent="-342900">
              <a:buAutoNum type="alphaLcParenR"/>
            </a:pPr>
            <a:r>
              <a:rPr lang="en-US" sz="2400" dirty="0" smtClean="0"/>
              <a:t>What is the probability that the </a:t>
            </a:r>
            <a:r>
              <a:rPr lang="en-US" sz="2400" u="sng" dirty="0" smtClean="0"/>
              <a:t>mean of 80 cars </a:t>
            </a:r>
            <a:r>
              <a:rPr lang="en-US" sz="2400" dirty="0" smtClean="0"/>
              <a:t>has a CO emission between 3.0 and 3.1 g/mi?  Draw a sketch.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(</a:t>
            </a:r>
            <a:r>
              <a:rPr lang="en-US" sz="2400" dirty="0" err="1" smtClean="0"/>
              <a:t>Ans</a:t>
            </a:r>
            <a:r>
              <a:rPr lang="en-US" sz="2400" dirty="0" smtClean="0"/>
              <a:t> 1.3%)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0441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110</TotalTime>
  <Words>500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Stats</vt:lpstr>
      <vt:lpstr>Sampling Distribution</vt:lpstr>
      <vt:lpstr>Last class we….</vt:lpstr>
      <vt:lpstr>What if we want…</vt:lpstr>
      <vt:lpstr>PowerPoint Presentation</vt:lpstr>
      <vt:lpstr>PowerPoint Presentation</vt:lpstr>
      <vt:lpstr>PowerPoint Presentation</vt:lpstr>
      <vt:lpstr>When does the Central Limit Theorem work?</vt:lpstr>
      <vt:lpstr>Try this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Distribution</dc:title>
  <dc:creator>d howard</dc:creator>
  <cp:lastModifiedBy>d howard</cp:lastModifiedBy>
  <cp:revision>11</cp:revision>
  <dcterms:created xsi:type="dcterms:W3CDTF">2020-02-02T18:56:45Z</dcterms:created>
  <dcterms:modified xsi:type="dcterms:W3CDTF">2020-02-02T20:47:33Z</dcterms:modified>
</cp:coreProperties>
</file>